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2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392"/>
    <p:restoredTop sz="94690"/>
  </p:normalViewPr>
  <p:slideViewPr>
    <p:cSldViewPr>
      <p:cViewPr>
        <p:scale>
          <a:sx n="94" d="100"/>
          <a:sy n="94" d="100"/>
        </p:scale>
        <p:origin x="-1404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64098-0D66-4F02-828C-237E976EA63F}" type="datetimeFigureOut">
              <a:rPr lang="es-ES" smtClean="0"/>
              <a:pPr/>
              <a:t>02/10/2017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DDBBC-8298-44FE-9A5B-EFBD89A0298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13604234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86576-41FC-4A8C-A38A-03AFDC9FA7CC}" type="datetimeFigureOut">
              <a:rPr lang="es-ES" smtClean="0"/>
              <a:pPr/>
              <a:t>02/10/2017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ED8E5-C17E-46B9-B83C-6A6B711B6F5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2111067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ED8E5-C17E-46B9-B83C-6A6B711B6F5E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A9A9E20-C02F-4766-88FC-FC644EAB348B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38816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68D63-6BAE-4747-9EE3-8D54D9B5D0EC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889-2051-4ECD-86E5-A3223D79D756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A634F-DBDF-4FC7-B44D-01AB0BBF5564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81CB-D373-4550-AC8A-D50ACF48A6C0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3EEAE-AC40-40CB-AAC0-1E320E979914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838E-F815-4B7F-8542-45575513D624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E20C9-F57E-40D7-873A-A2932F41DC7E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F98B-4BE2-45DB-AF7D-B2392FD40F23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C07A6-5143-45AD-858B-D47736A11412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80A2-40AD-4C93-BC0C-2AC9D53B021F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8E75-BD06-425D-9D20-615F6AD603AF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A798768-BFE3-459A-AACA-8BC28572A8CC}" type="datetime1">
              <a:rPr lang="es-ES" smtClean="0"/>
              <a:pPr/>
              <a:t>02/10/2017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ÁREA ÁRBITROS FEB - Gabinete de Formación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E1F8418-2B4A-46DD-979F-DE39512BC25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60820" y="2420888"/>
            <a:ext cx="7772400" cy="1254001"/>
          </a:xfrm>
        </p:spPr>
        <p:txBody>
          <a:bodyPr>
            <a:normAutofit/>
          </a:bodyPr>
          <a:lstStyle/>
          <a:p>
            <a:pPr>
              <a:spcAft>
                <a:spcPct val="0"/>
              </a:spcAft>
            </a:pPr>
            <a:r>
              <a:rPr lang="es-ES" altLang="es-ES_tradnl" dirty="0"/>
              <a:t>Falta antideportiva (UF)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92080" y="6165304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611560" y="490986"/>
            <a:ext cx="1174750" cy="576262"/>
            <a:chOff x="106989217" y="106357003"/>
            <a:chExt cx="1174878" cy="576000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107012095" y="106357003"/>
              <a:ext cx="1152000" cy="576000"/>
            </a:xfrm>
            <a:prstGeom prst="rect">
              <a:avLst/>
            </a:prstGeom>
            <a:solidFill>
              <a:srgbClr val="FFFFFF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pic>
          <p:nvPicPr>
            <p:cNvPr id="1028" name="Picture 4" descr="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89217" y="106373621"/>
              <a:ext cx="1152000" cy="53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31026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2" name="Rectángulo 1"/>
          <p:cNvSpPr/>
          <p:nvPr/>
        </p:nvSpPr>
        <p:spPr>
          <a:xfrm>
            <a:off x="539520" y="1700808"/>
            <a:ext cx="8136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altLang="es-ES_tradnl" sz="1600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Una falta antideportiva es una falta de jugador que implica contacto y que, </a:t>
            </a:r>
            <a:r>
              <a:rPr lang="es-ES" altLang="es-ES_tradnl" sz="1600" u="sng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a juicio del árbitro</a:t>
            </a:r>
            <a:r>
              <a:rPr lang="es-ES" altLang="es-ES_tradnl" sz="1600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: </a:t>
            </a:r>
          </a:p>
          <a:p>
            <a:pPr marL="571500" lvl="1" indent="-171450" algn="just">
              <a:buFont typeface="Arial" charset="0"/>
              <a:buChar char="•"/>
            </a:pPr>
            <a:r>
              <a:rPr lang="es-ES" altLang="es-ES_tradnl" sz="1600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No es un esfuerzo legítimo de jugar directamente el balón dentro del espíritu e intención de las reglas. </a:t>
            </a:r>
          </a:p>
          <a:p>
            <a:pPr marL="571500" lvl="1" indent="-171450" algn="just">
              <a:buFont typeface="Arial" charset="0"/>
              <a:buChar char="•"/>
            </a:pPr>
            <a:r>
              <a:rPr lang="es-ES" altLang="es-ES_tradnl" sz="1600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Es un contacto excesivo y violento causado por un jugador en un esfuerzo por jugar el balón </a:t>
            </a:r>
            <a:r>
              <a:rPr lang="es-ES" altLang="es-ES_tradnl" sz="1600" b="1" dirty="0">
                <a:solidFill>
                  <a:srgbClr val="FF0000"/>
                </a:solidFill>
                <a:ea typeface="Univers 57 Condensed" charset="0"/>
                <a:cs typeface="Univers 57 Condensed" charset="0"/>
              </a:rPr>
              <a:t>o sobre un oponente</a:t>
            </a:r>
            <a:r>
              <a:rPr lang="es-ES" altLang="es-ES_tradnl" sz="1600" dirty="0">
                <a:ea typeface="Univers 57 Condensed" charset="0"/>
                <a:cs typeface="Univers 57 Condensed" charset="0"/>
              </a:rPr>
              <a:t>.  </a:t>
            </a:r>
          </a:p>
          <a:p>
            <a:pPr marL="571500" lvl="1" indent="-171450" algn="just">
              <a:buFont typeface="Arial" charset="0"/>
              <a:buChar char="•"/>
            </a:pPr>
            <a:r>
              <a:rPr lang="es-ES" altLang="es-ES_tradnl" sz="1600" b="1" dirty="0">
                <a:solidFill>
                  <a:srgbClr val="FF0000"/>
                </a:solidFill>
              </a:rPr>
              <a:t>Es un contacto innecesario causado por un defensor para detener la progresión del equipo atacante en transición.</a:t>
            </a:r>
          </a:p>
          <a:p>
            <a:pPr marL="571500" lvl="1" indent="-171450" algn="just"/>
            <a:r>
              <a:rPr lang="es-ES" altLang="es-ES_tradnl" sz="1600" b="1" dirty="0">
                <a:solidFill>
                  <a:srgbClr val="FF0000"/>
                </a:solidFill>
              </a:rPr>
              <a:t>	Esto se aplica hasta que el jugador atacante comience su acción de tiro.</a:t>
            </a:r>
          </a:p>
          <a:p>
            <a:pPr marL="571500" lvl="1" indent="-171450" algn="just">
              <a:buFont typeface="Arial" charset="0"/>
              <a:buChar char="•"/>
            </a:pPr>
            <a:r>
              <a:rPr lang="es-ES" altLang="es-ES_tradnl" sz="1600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Es un contacto de un defensor por la espalda o lateralmente sobre un oponente en un intento de impedir un contraataque y no hay ningún defensor entre el atacante y la canasta de los oponentes. </a:t>
            </a:r>
          </a:p>
          <a:p>
            <a:pPr marL="571500" lvl="1" indent="-171450" algn="just"/>
            <a:r>
              <a:rPr lang="es-ES" altLang="es-ES_tradnl" sz="1600" dirty="0">
                <a:ea typeface="Univers 57 Condensed" charset="0"/>
                <a:cs typeface="Univers 57 Condensed" charset="0"/>
              </a:rPr>
              <a:t>   </a:t>
            </a:r>
            <a:r>
              <a:rPr lang="es-ES" altLang="es-ES_tradnl" sz="1600" b="1" dirty="0">
                <a:solidFill>
                  <a:srgbClr val="FF0000"/>
                </a:solidFill>
              </a:rPr>
              <a:t>Esto se aplica hasta que el jugador atacante comience su acción de tiro.</a:t>
            </a:r>
          </a:p>
          <a:p>
            <a:pPr marL="571500" lvl="1" indent="-171450" algn="just">
              <a:buFont typeface="Arial" charset="0"/>
              <a:buChar char="•"/>
            </a:pPr>
            <a:r>
              <a:rPr lang="es-ES" altLang="es-ES_tradnl" sz="1600" dirty="0">
                <a:solidFill>
                  <a:schemeClr val="tx2"/>
                </a:solidFill>
                <a:ea typeface="Univers 57 Condensed" charset="0"/>
                <a:cs typeface="Univers 57 Condensed" charset="0"/>
              </a:rPr>
              <a:t>Es un contacto de un defensor sobre un oponente en pista durante los 2 últimos minutos del cuarto período o durante los 2 últimos minutos de cualquier período extra, cuando el balón está fuera del terreno de juego para efectuarse un saque y aún permanece en las manos de un árbitro o a disposición del jugador que va a efectuar dicho saque.</a:t>
            </a:r>
            <a:endParaRPr lang="es-ES" altLang="es-ES_tradnl" sz="1600" dirty="0">
              <a:solidFill>
                <a:schemeClr val="tx2"/>
              </a:solidFill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-972616" y="178712"/>
            <a:ext cx="9070975" cy="895127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/>
              <a:t>Definición de falta antideportiva</a:t>
            </a:r>
            <a:endParaRPr lang="es-ES" altLang="es-ES_tradnl" sz="3600" dirty="0" smtClean="0"/>
          </a:p>
        </p:txBody>
      </p:sp>
      <p:sp>
        <p:nvSpPr>
          <p:cNvPr id="3" name="CuadroTexto 2"/>
          <p:cNvSpPr txBox="1"/>
          <p:nvPr/>
        </p:nvSpPr>
        <p:spPr>
          <a:xfrm>
            <a:off x="8284191" y="28114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4679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900608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/>
              <a:t>Penalización de falta antideportiva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552102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charset="0"/>
              <a:buChar char="•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Los árbitros deben interpretar las faltas antideportivas de manera coherente durante todo el partido y </a:t>
            </a:r>
            <a:r>
              <a:rPr lang="es-ES" sz="1600" b="1" dirty="0">
                <a:solidFill>
                  <a:srgbClr val="FF0000"/>
                </a:solidFill>
                <a:ea typeface="Univers 57 Condensed" charset="0"/>
                <a:cs typeface="Univers 57 Condensed" charset="0"/>
              </a:rPr>
              <a:t>juzgar solo la acción.</a:t>
            </a:r>
            <a:r>
              <a:rPr lang="es-ES" sz="1600" dirty="0">
                <a:ea typeface="Univers 57 Condensed" charset="0"/>
                <a:cs typeface="Univers 57 Condensed" charset="0"/>
              </a:rPr>
              <a:t> </a:t>
            </a:r>
          </a:p>
          <a:p>
            <a:pPr marL="285750" indent="-285750" algn="just">
              <a:buFont typeface="Arial" charset="0"/>
              <a:buChar char="•"/>
              <a:defRPr/>
            </a:pPr>
            <a:r>
              <a:rPr lang="es-ES" sz="1600" u="sng" dirty="0">
                <a:ea typeface="Univers 57 Condensed" charset="0"/>
                <a:cs typeface="Univers 57 Condensed" charset="0"/>
              </a:rPr>
              <a:t>Penalización</a:t>
            </a:r>
            <a:r>
              <a:rPr lang="es-ES" sz="1600" dirty="0">
                <a:ea typeface="Univers 57 Condensed" charset="0"/>
                <a:cs typeface="Univers 57 Condensed" charset="0"/>
              </a:rPr>
              <a:t>:</a:t>
            </a:r>
          </a:p>
          <a:p>
            <a:pPr marL="685800" lvl="1" algn="just">
              <a:buFont typeface="Courier New" charset="0"/>
              <a:buChar char="o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Se anotará una falta antideportiva al infractor.</a:t>
            </a:r>
          </a:p>
          <a:p>
            <a:pPr marL="685800" lvl="1" algn="just">
              <a:buFont typeface="Courier New" charset="0"/>
              <a:buChar char="o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Se concederán un(os) tiro(s) libre(s) al jugador que recibió la falta, seguidos de:</a:t>
            </a:r>
          </a:p>
          <a:p>
            <a:pPr lvl="2" indent="-285750" algn="just">
              <a:buFont typeface="Wingdings" charset="2"/>
              <a:buChar char="§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Salto entre dos en el círculo central para comenzar el partido, si la infracción ha sucedido antes del inicio del mismo.</a:t>
            </a:r>
          </a:p>
          <a:p>
            <a:pPr lvl="2" indent="-285750" algn="just">
              <a:buFont typeface="Wingdings" charset="2"/>
              <a:buChar char="§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Saque desde la prolongación de la línea central enfrente de la mesa de oficiales, en cualquier otro caso.</a:t>
            </a:r>
          </a:p>
          <a:p>
            <a:pPr marL="685800" lvl="1" algn="just">
              <a:buFont typeface="Courier New" charset="0"/>
              <a:buChar char="o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El número de tiros libres se concederá como sigue:</a:t>
            </a:r>
          </a:p>
          <a:p>
            <a:pPr marL="1085850" lvl="2" algn="just">
              <a:buFont typeface="Wingdings" charset="2"/>
              <a:buChar char="§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Si la falta se comete sobre un jugador que no está en acción de tiro: 2 tiros libres.</a:t>
            </a:r>
          </a:p>
          <a:p>
            <a:pPr marL="1085850" lvl="2" algn="just">
              <a:buFont typeface="Wingdings" charset="2"/>
              <a:buChar char="§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Si la falta se comete sobre un jugador que está en acción de tiro (de 2 o 3 puntos): la canasta, si se convierte, será válida y se concederá 1 tiro libre adicional.</a:t>
            </a:r>
          </a:p>
          <a:p>
            <a:pPr marL="1085850" lvl="2" algn="just">
              <a:buFont typeface="Wingdings" charset="2"/>
              <a:buChar char="§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Si la falta se comete sobre un jugador en acción de tiro y la canasta no se convierte, 2 o 3 tiros libres, dependiendo desde dónde se ha intentado el lanzamiento.</a:t>
            </a:r>
          </a:p>
          <a:p>
            <a:pPr marL="685800" lvl="1" algn="just">
              <a:buFont typeface="Courier New" charset="0"/>
              <a:buChar char="o"/>
              <a:defRPr/>
            </a:pPr>
            <a:r>
              <a:rPr lang="es-ES" sz="1600" dirty="0">
                <a:ea typeface="Univers 57 Condensed" charset="0"/>
                <a:cs typeface="Univers 57 Condensed" charset="0"/>
              </a:rPr>
              <a:t>Un jugador será descalificado durante el resto del partido cuando sea sancionado con dos faltas antideportivas </a:t>
            </a:r>
            <a:r>
              <a:rPr lang="es-ES" sz="1600" b="1" dirty="0">
                <a:solidFill>
                  <a:srgbClr val="FF0000"/>
                </a:solidFill>
                <a:ea typeface="Univers 57 Condensed" charset="0"/>
                <a:cs typeface="Univers 57 Condensed" charset="0"/>
              </a:rPr>
              <a:t>o con una falta técnica y una falta antideportiva</a:t>
            </a:r>
            <a:r>
              <a:rPr lang="es-ES" sz="1600" dirty="0">
                <a:ea typeface="Univers 57 Condensed" charset="0"/>
                <a:cs typeface="Univers 57 Condensed" charset="0"/>
              </a:rPr>
              <a:t>.</a:t>
            </a:r>
          </a:p>
          <a:p>
            <a:pPr marL="0" indent="0" algn="r">
              <a:spcAft>
                <a:spcPct val="0"/>
              </a:spcAft>
              <a:buClrTx/>
              <a:buFontTx/>
              <a:buNone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</a:tabLst>
            </a:pPr>
            <a:endParaRPr lang="es-ES" altLang="es-ES_tradnl" dirty="0" smtClean="0">
              <a:ea typeface="Arial" charset="0"/>
              <a:cs typeface="Arial" charset="0"/>
            </a:endParaRPr>
          </a:p>
          <a:p>
            <a:pPr marL="0" indent="0" algn="r">
              <a:spcAft>
                <a:spcPct val="0"/>
              </a:spcAft>
              <a:buClrTx/>
              <a:buFontTx/>
              <a:buNone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</a:tabLst>
            </a:pPr>
            <a:endParaRPr lang="es-ES" altLang="es-ES_tradnl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970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721423" y="142737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/>
              <a:t>Nuevo criterio de falta antideportiva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625507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charset="0"/>
              <a:buChar char="•"/>
            </a:pPr>
            <a:r>
              <a:rPr lang="es-ES" altLang="es-ES_tradnl" sz="1600" dirty="0"/>
              <a:t>El propósito de la nueva regla es limpiar el juego de las acciones no normales de baloncesto que dañan el espectáculo con contactos innecesarios, fuera de la intención y el espíritu de las reglas. </a:t>
            </a:r>
          </a:p>
          <a:p>
            <a:pPr marL="285750" indent="-285750" algn="just"/>
            <a:endParaRPr lang="es-ES" altLang="es-ES_tradnl" sz="1600" dirty="0"/>
          </a:p>
          <a:p>
            <a:pPr marL="285750" indent="-285750" algn="just">
              <a:buFont typeface="Arial" charset="0"/>
              <a:buChar char="•"/>
            </a:pPr>
            <a:r>
              <a:rPr lang="es-ES" altLang="es-ES_tradnl" sz="1600" dirty="0"/>
              <a:t>Para interpretar correctamente y de forma coherente las reglas se deben seguir los siguientes principios: </a:t>
            </a:r>
          </a:p>
          <a:p>
            <a:pPr marL="685800" lvl="1" algn="just">
              <a:buFont typeface="Arial" charset="0"/>
              <a:buChar char="•"/>
            </a:pPr>
            <a:r>
              <a:rPr lang="es-ES" altLang="es-ES_tradnl" sz="1600" b="1" dirty="0">
                <a:solidFill>
                  <a:srgbClr val="FF0000"/>
                </a:solidFill>
              </a:rPr>
              <a:t>No es un esfuerzo legítimo de jugar directamente el balón.</a:t>
            </a:r>
          </a:p>
          <a:p>
            <a:pPr marL="685800" lvl="1" algn="just">
              <a:buFont typeface="Arial" charset="0"/>
              <a:buChar char="•"/>
            </a:pPr>
            <a:r>
              <a:rPr lang="es-ES" altLang="es-ES_tradnl" sz="1600" b="1" dirty="0">
                <a:solidFill>
                  <a:srgbClr val="FF0000"/>
                </a:solidFill>
              </a:rPr>
              <a:t>No es una acción normal de baloncesto. </a:t>
            </a:r>
          </a:p>
          <a:p>
            <a:pPr marL="685800" lvl="1" algn="just">
              <a:buFont typeface="Arial" charset="0"/>
              <a:buChar char="•"/>
            </a:pPr>
            <a:r>
              <a:rPr lang="es-ES" altLang="es-ES_tradnl" sz="1600" b="1" dirty="0">
                <a:solidFill>
                  <a:srgbClr val="FF0000"/>
                </a:solidFill>
              </a:rPr>
              <a:t>Hay intención de hacer una falta estando fuera de una PLD activa.</a:t>
            </a:r>
          </a:p>
          <a:p>
            <a:pPr marL="685800" lvl="1" algn="just">
              <a:buFont typeface="Arial" charset="0"/>
              <a:buChar char="•"/>
            </a:pPr>
            <a:r>
              <a:rPr lang="es-ES" altLang="es-ES_tradnl" sz="1600" b="1" dirty="0">
                <a:solidFill>
                  <a:srgbClr val="FF0000"/>
                </a:solidFill>
              </a:rPr>
              <a:t>Se detiene de forma innecesaria el progreso en la transición.</a:t>
            </a:r>
          </a:p>
          <a:p>
            <a:pPr marL="685800" lvl="1" algn="just">
              <a:buFont typeface="Arial" charset="0"/>
              <a:buChar char="•"/>
            </a:pPr>
            <a:r>
              <a:rPr lang="es-ES" altLang="es-ES_tradnl" sz="1600" b="1" dirty="0">
                <a:solidFill>
                  <a:srgbClr val="00B050"/>
                </a:solidFill>
              </a:rPr>
              <a:t>Existe una PLD para defender de acuerdo con las reglas.</a:t>
            </a:r>
          </a:p>
          <a:p>
            <a:pPr marL="285750" indent="-285750" algn="just"/>
            <a:endParaRPr lang="es-ES" altLang="es-ES_tradnl" sz="1600" b="1" dirty="0">
              <a:solidFill>
                <a:srgbClr val="FF0000"/>
              </a:solidFill>
            </a:endParaRPr>
          </a:p>
          <a:p>
            <a:pPr marL="285750" indent="-285750" algn="r"/>
            <a:r>
              <a:rPr lang="es-ES" altLang="es-ES_tradnl" sz="1600" b="1" dirty="0">
                <a:solidFill>
                  <a:srgbClr val="FF0000"/>
                </a:solidFill>
              </a:rPr>
              <a:t>(PLD = Posición Legal de Defensa.)</a:t>
            </a:r>
            <a:endParaRPr lang="es-ES" altLang="es-ES_tradnl" sz="1600" dirty="0">
              <a:ea typeface="Univers 57 Condensed" charset="0"/>
              <a:cs typeface="Univers 57 Condensed" charset="0"/>
            </a:endParaRPr>
          </a:p>
          <a:p>
            <a:pPr marL="685800" lvl="1" algn="just">
              <a:buFont typeface="Courier New" charset="0"/>
              <a:buChar char="o"/>
              <a:defRPr/>
            </a:pPr>
            <a:endParaRPr lang="es-ES" sz="1600" dirty="0">
              <a:ea typeface="Univers 57 Condensed" charset="0"/>
              <a:cs typeface="Univers 57 Condensed" charset="0"/>
            </a:endParaRPr>
          </a:p>
          <a:p>
            <a:pPr marL="0" indent="0" algn="r">
              <a:spcAft>
                <a:spcPct val="0"/>
              </a:spcAft>
              <a:buClrTx/>
              <a:buFontTx/>
              <a:buNone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</a:tabLst>
            </a:pPr>
            <a:endParaRPr lang="es-ES" altLang="es-ES_tradnl" dirty="0" smtClean="0">
              <a:ea typeface="Arial" charset="0"/>
              <a:cs typeface="Arial" charset="0"/>
            </a:endParaRPr>
          </a:p>
          <a:p>
            <a:pPr marL="0" indent="0" algn="r">
              <a:spcAft>
                <a:spcPct val="0"/>
              </a:spcAft>
              <a:buClrTx/>
              <a:buFontTx/>
              <a:buNone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</a:tabLst>
            </a:pPr>
            <a:endParaRPr lang="es-ES" altLang="es-ES_tradnl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40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/>
              <a:t>Criterio 1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816" y="1645611"/>
            <a:ext cx="79756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1026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/>
              <a:t>Criterio 1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a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Cuando se agarra el cuerpo de un </a:t>
            </a:r>
            <a:r>
              <a:rPr lang="es-ES" altLang="es-ES_tradnl" sz="2000" dirty="0" smtClean="0"/>
              <a:t>oponente </a:t>
            </a:r>
            <a:r>
              <a:rPr lang="es-ES" altLang="es-ES_tradnl" sz="2000" dirty="0"/>
              <a:t>es </a:t>
            </a:r>
            <a:r>
              <a:rPr lang="es-ES" altLang="es-ES_tradnl" sz="2000" b="1" u="sng" dirty="0"/>
              <a:t>una UF</a:t>
            </a:r>
            <a:r>
              <a:rPr lang="es-ES" altLang="es-ES_tradnl" sz="2000" dirty="0"/>
              <a:t> porque no es un intento legítimo de jugar el balón.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1587" y="2735102"/>
            <a:ext cx="3454829" cy="31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0895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/>
              <a:t>Criterio 1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b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Cuando se agarra el uniforme de un oponente es </a:t>
            </a:r>
            <a:r>
              <a:rPr lang="es-ES" altLang="es-ES_tradnl" sz="2000" b="1" u="sng" dirty="0"/>
              <a:t>una UF</a:t>
            </a:r>
            <a:r>
              <a:rPr lang="es-ES" altLang="es-ES_tradnl" sz="2000" dirty="0"/>
              <a:t> porque no es un intento legítimo de jugar el balón</a:t>
            </a:r>
            <a:r>
              <a:rPr lang="es-ES" altLang="es-ES_tradnl" sz="2000" dirty="0" smtClean="0"/>
              <a:t>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4872" y="3005410"/>
            <a:ext cx="4895510" cy="293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110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</a:t>
            </a:r>
            <a:r>
              <a:rPr lang="es-ES" altLang="es-ES_tradnl" sz="3600" dirty="0" smtClean="0"/>
              <a:t>2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89172"/>
            <a:ext cx="8260867" cy="403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964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</a:t>
            </a:r>
            <a:r>
              <a:rPr lang="es-ES" altLang="es-ES_tradnl" sz="3600" dirty="0" smtClean="0"/>
              <a:t>2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a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El balanceo excesivo de los codos (lateral), si hay contacto, es </a:t>
            </a:r>
            <a:r>
              <a:rPr lang="es-ES" altLang="es-ES_tradnl" sz="2000" b="1" u="sng" dirty="0"/>
              <a:t>una UF</a:t>
            </a:r>
            <a:r>
              <a:rPr lang="es-ES_tradnl" altLang="es-ES_tradnl" sz="2000" dirty="0" smtClean="0"/>
              <a:t>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721" y="2704199"/>
            <a:ext cx="6480695" cy="324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8344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</a:t>
            </a:r>
            <a:r>
              <a:rPr lang="es-ES" altLang="es-ES_tradnl" sz="3600" dirty="0" smtClean="0"/>
              <a:t>2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b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”Detención por cualquier medio" de la acción de un oponente sin realizar un esfuerzo por jugar el balón o por jugar sobre el oponente. Este es un contacto duro y/o excesivo y se debería penalizar como </a:t>
            </a:r>
            <a:r>
              <a:rPr lang="es-ES" altLang="es-ES_tradnl" sz="2000" b="1" u="sng" dirty="0"/>
              <a:t>una UF</a:t>
            </a:r>
            <a:r>
              <a:rPr lang="es-ES" altLang="es-ES_tradnl" sz="2000" dirty="0"/>
              <a:t>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1524" y="3309265"/>
            <a:ext cx="4696940" cy="282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460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73312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5011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a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El defensor crea un contacto innecesario para detener la transición, al ir hacia el oponente sin PLD.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8352928" cy="197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923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b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El defensor es sobrepasado de su PLD y no intenta defender su posición, solo abre su brazo para retener al atacante con la intención de parar el partido. Esto es </a:t>
            </a:r>
            <a:r>
              <a:rPr lang="es-ES" altLang="es-ES_tradnl" sz="2000" b="1" u="sng" dirty="0"/>
              <a:t>una UF</a:t>
            </a:r>
            <a:r>
              <a:rPr lang="es-ES_tradnl" altLang="es-ES_tradnl" sz="2000" dirty="0"/>
              <a:t>.</a:t>
            </a:r>
            <a:endParaRPr lang="en-GB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4056" y="3265786"/>
            <a:ext cx="6226076" cy="289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3801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c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Un defensor que está en PLD y trata de mantener su posición legal cuando ocurre el contacto, puede ser una falta defensiva u ofensiva (a juicio del árbitro) pero nunca es </a:t>
            </a:r>
            <a:r>
              <a:rPr lang="es-ES" altLang="es-ES_tradnl" sz="2000" b="1" u="sng" dirty="0"/>
              <a:t>una UF</a:t>
            </a:r>
            <a:r>
              <a:rPr lang="es-ES" altLang="es-ES_tradnl" sz="2000" dirty="0"/>
              <a:t> aunque el equipo estaba en transición. </a:t>
            </a:r>
            <a:r>
              <a:rPr lang="es-ES" altLang="es-ES_tradnl" sz="2000" b="1" u="sng" dirty="0"/>
              <a:t>Falta Normal</a:t>
            </a:r>
            <a:r>
              <a:rPr lang="es-ES" altLang="es-ES_tradnl" sz="2000" dirty="0"/>
              <a:t>.</a:t>
            </a:r>
            <a:endParaRPr lang="en-GB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9189" y="3199426"/>
            <a:ext cx="6899275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8269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d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342900" lvl="1" indent="-34290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Una vez que el defensor en su PLD es sobrepasado y no intenta defender su posición, solo abrir su brazo para retener al atacante con la intención de parar el partido. </a:t>
            </a:r>
            <a:r>
              <a:rPr lang="es-ES" altLang="es-ES_tradnl" sz="2000" b="1" u="sng" dirty="0"/>
              <a:t>Esto es una UF</a:t>
            </a:r>
            <a:r>
              <a:rPr lang="es-ES" altLang="es-ES_tradnl" sz="2000" dirty="0"/>
              <a:t>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9391" y="3174454"/>
            <a:ext cx="769302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396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e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" altLang="es-ES_tradnl" sz="2000" dirty="0"/>
          </a:p>
          <a:p>
            <a:pPr marL="342900" lvl="1" indent="-34290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El atacante supera al defensor, cuya reacción es detener la transición ofensiva con su cuerpo y con sus manos. Es un contacto innecesario. </a:t>
            </a:r>
            <a:r>
              <a:rPr lang="es-ES" altLang="es-ES_tradnl" sz="2000" b="1" u="sng" dirty="0"/>
              <a:t>Esto es una UF</a:t>
            </a:r>
            <a:r>
              <a:rPr lang="es-ES" altLang="es-ES_tradnl" sz="2000" dirty="0"/>
              <a:t>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8423" y="3028114"/>
            <a:ext cx="6511469" cy="313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138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3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f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endParaRPr lang="es-ES" altLang="es-ES_tradnl" sz="2000" dirty="0"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El defensor detiene al atacante con un agarrón obligando a detener el partido. Es un contacto innecesario causado con el objetivo de detener la transición del equipo atacante.</a:t>
            </a:r>
            <a:r>
              <a:rPr lang="es-ES" altLang="es-ES_tradnl" sz="2000" b="1" u="sng" dirty="0"/>
              <a:t> Es una UF</a:t>
            </a:r>
            <a:r>
              <a:rPr lang="es-ES" altLang="es-ES_tradnl" sz="2000" dirty="0"/>
              <a:t>.</a:t>
            </a: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n-US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30420"/>
            <a:ext cx="6408744" cy="2771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2536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</a:t>
            </a:r>
            <a:r>
              <a:rPr lang="es-ES" altLang="es-ES_tradnl" sz="3600" dirty="0" smtClean="0"/>
              <a:t>4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055" y="2060848"/>
            <a:ext cx="827136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0087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</a:t>
            </a:r>
            <a:r>
              <a:rPr lang="es-ES" altLang="es-ES_tradnl" sz="3600" dirty="0" smtClean="0"/>
              <a:t>4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a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endParaRPr lang="es-ES" altLang="es-ES_tradnl" sz="2000" dirty="0"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>
                <a:ea typeface="Univers 57 Condensed" charset="0"/>
                <a:cs typeface="Univers 57 Condensed" charset="0"/>
              </a:rPr>
              <a:t>Contacto de un defensor por la espalda o lateralmente sobre un oponente en un intento de impedir un contraataque y sin haber ningún defensor entre el atacante y la canasta de los oponentes</a:t>
            </a:r>
            <a:r>
              <a:rPr lang="es-ES" altLang="es-ES_tradnl" sz="2000" dirty="0" smtClean="0">
                <a:ea typeface="Univers 57 Condensed" charset="0"/>
                <a:cs typeface="Univers 57 Condensed" charset="0"/>
              </a:rPr>
              <a:t>.</a:t>
            </a:r>
            <a:r>
              <a:rPr lang="es-ES" altLang="es-ES_tradnl" sz="2000" b="1" dirty="0"/>
              <a:t> </a:t>
            </a:r>
            <a:r>
              <a:rPr lang="es-ES" altLang="es-ES_tradnl" sz="2000" b="1" u="sng" dirty="0"/>
              <a:t>Es una </a:t>
            </a:r>
            <a:r>
              <a:rPr lang="es-ES" altLang="es-ES_tradnl" sz="2000" b="1" u="sng" dirty="0" smtClean="0"/>
              <a:t>UF.</a:t>
            </a:r>
            <a:r>
              <a:rPr lang="es-ES" altLang="es-ES_tradnl" sz="2000" dirty="0" smtClean="0">
                <a:ea typeface="Univers 57 Condensed" charset="0"/>
                <a:cs typeface="Univers 57 Condensed" charset="0"/>
              </a:rPr>
              <a:t> </a:t>
            </a:r>
            <a:r>
              <a:rPr lang="es-ES" altLang="es-ES_tradnl" sz="2000" b="1" u="sng" dirty="0">
                <a:solidFill>
                  <a:srgbClr val="FF0000"/>
                </a:solidFill>
              </a:rPr>
              <a:t>Esto se aplica hasta que el jugador atacante comience su acción de tiro.</a:t>
            </a:r>
            <a:endParaRPr lang="es-ES_tradnl" altLang="es-ES_tradnl" sz="18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7752" y="3527148"/>
            <a:ext cx="4692618" cy="282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12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</a:t>
            </a:r>
            <a:r>
              <a:rPr lang="es-ES" altLang="es-ES_tradnl" sz="3600" dirty="0" smtClean="0"/>
              <a:t>4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b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endParaRPr lang="es-ES" altLang="es-ES_tradnl" sz="2000" dirty="0">
              <a:ea typeface="Univers 57 Condensed" charset="0"/>
              <a:cs typeface="Univers 57 Condensed" charset="0"/>
            </a:endParaRPr>
          </a:p>
          <a:p>
            <a:pPr marL="342900" lvl="1" indent="-34290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Cuando no hay defensor entre el atacante y la canasta de los oponentes y el jugador hace un posible contacto ilegal en el lateral estando el atacante en acción de tiro, esto es </a:t>
            </a:r>
            <a:r>
              <a:rPr lang="es-ES" altLang="es-ES_tradnl" sz="2000" b="1" u="sng" dirty="0"/>
              <a:t>una Falta Normal</a:t>
            </a:r>
            <a:r>
              <a:rPr lang="es-ES" altLang="es-ES_tradnl" sz="2000" dirty="0"/>
              <a:t>.</a:t>
            </a:r>
            <a:endParaRPr lang="en-GB" altLang="es-ES_tradnl" sz="2000" dirty="0">
              <a:solidFill>
                <a:schemeClr val="tx1"/>
              </a:solidFill>
              <a:latin typeface="Univers 57 Condensed" charset="0"/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_tradnl" altLang="es-ES_tradnl" sz="18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1605" y="3376880"/>
            <a:ext cx="6484814" cy="278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0952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5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25322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155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5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a</a:t>
            </a:r>
            <a:r>
              <a:rPr lang="es-ES" altLang="es-ES_tradnl" sz="2000" dirty="0">
                <a:ea typeface="Univers 57 Condensed" charset="0"/>
                <a:cs typeface="Univers 57 Condensed" charset="0"/>
              </a:rPr>
              <a:t>:</a:t>
            </a:r>
          </a:p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endParaRPr lang="es-ES" altLang="es-ES_tradnl" sz="2000" dirty="0">
              <a:ea typeface="Univers 57 Condensed" charset="0"/>
              <a:cs typeface="Univers 57 Condensed" charset="0"/>
            </a:endParaRPr>
          </a:p>
          <a:p>
            <a:pPr marL="342900" lvl="1" indent="-34290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Tres factores de este criterio: a) últimos 2 minutos del partido, b) balón fuera de los límites del terreno de juego para un saque, y c) contacto ilegal de defensor. La falta del defensor siempre es </a:t>
            </a:r>
            <a:r>
              <a:rPr lang="es-ES" altLang="es-ES_tradnl" sz="2000" b="1" dirty="0"/>
              <a:t>una UF</a:t>
            </a:r>
            <a:r>
              <a:rPr lang="es-ES" altLang="es-ES_tradnl" sz="2000" dirty="0" smtClean="0"/>
              <a:t>.</a:t>
            </a:r>
            <a:endParaRPr lang="en-GB" altLang="es-ES_tradnl" sz="2000" dirty="0">
              <a:solidFill>
                <a:schemeClr val="tx1"/>
              </a:solidFill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_tradnl" altLang="es-ES_tradnl" sz="18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82072"/>
            <a:ext cx="5472608" cy="301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1314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6165304"/>
            <a:ext cx="576000" cy="538560"/>
          </a:xfrm>
          <a:prstGeom prst="rect">
            <a:avLst/>
          </a:prstGeom>
        </p:spPr>
      </p:pic>
      <p:sp>
        <p:nvSpPr>
          <p:cNvPr id="5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51520" y="6183808"/>
            <a:ext cx="3528392" cy="365125"/>
          </a:xfrm>
        </p:spPr>
        <p:txBody>
          <a:bodyPr/>
          <a:lstStyle/>
          <a:p>
            <a:r>
              <a:rPr lang="es-ES" dirty="0" smtClean="0"/>
              <a:t>COMITÉ TÉCNICO DE ÁRBITROS - Gabinete de Formación</a:t>
            </a:r>
            <a:endParaRPr lang="es-ES" dirty="0"/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-3132856" y="210976"/>
            <a:ext cx="9070975" cy="1262063"/>
          </a:xfrm>
          <a:prstGeom prst="rect">
            <a:avLst/>
          </a:prstGeom>
        </p:spPr>
        <p:txBody>
          <a:bodyPr tIns="3888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altLang="es-ES_tradnl" sz="3600" dirty="0"/>
              <a:t>Criterio 5</a:t>
            </a:r>
            <a:endParaRPr lang="es-ES" altLang="es-ES_tradnl" sz="3600" dirty="0" smtClean="0">
              <a:ea typeface="Arial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51520" y="1473039"/>
            <a:ext cx="8496944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r>
              <a:rPr lang="es-ES" altLang="es-ES_tradnl" sz="2000" u="sng" dirty="0">
                <a:ea typeface="Univers 57 Condensed" charset="0"/>
                <a:cs typeface="Univers 57 Condensed" charset="0"/>
              </a:rPr>
              <a:t>CASO </a:t>
            </a:r>
            <a:r>
              <a:rPr lang="es-ES" altLang="es-ES_tradnl" sz="2000" u="sng" dirty="0" smtClean="0">
                <a:ea typeface="Univers 57 Condensed" charset="0"/>
                <a:cs typeface="Univers 57 Condensed" charset="0"/>
              </a:rPr>
              <a:t>b</a:t>
            </a:r>
            <a:r>
              <a:rPr lang="es-ES" altLang="es-ES_tradnl" sz="2000" dirty="0" smtClean="0">
                <a:ea typeface="Univers 57 Condensed" charset="0"/>
                <a:cs typeface="Univers 57 Condensed" charset="0"/>
              </a:rPr>
              <a:t>:</a:t>
            </a:r>
            <a:endParaRPr lang="es-ES" altLang="es-ES_tradnl" sz="2000" dirty="0"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None/>
            </a:pPr>
            <a:endParaRPr lang="es-ES" altLang="es-ES_tradnl" sz="2000" dirty="0">
              <a:ea typeface="Univers 57 Condensed" charset="0"/>
              <a:cs typeface="Univers 57 Condensed" charset="0"/>
            </a:endParaRPr>
          </a:p>
          <a:p>
            <a:pPr marL="342900" lvl="1" indent="-34290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s-ES" altLang="es-ES_tradnl" sz="2000" dirty="0"/>
              <a:t>Tres factores de este criterio: a) últimos 2 minutos del partido, b) balón fuera de los límites del terreno de juego para un saque, y c) contacto ilegal de defensor. La falta del defensor siempre es </a:t>
            </a:r>
            <a:r>
              <a:rPr lang="es-ES" altLang="es-ES_tradnl" sz="2000" b="1" dirty="0"/>
              <a:t>una UF</a:t>
            </a:r>
            <a:r>
              <a:rPr lang="es-ES" altLang="es-ES_tradnl" sz="2000" dirty="0" smtClean="0"/>
              <a:t>.</a:t>
            </a:r>
            <a:endParaRPr lang="en-GB" altLang="es-ES_tradnl" sz="2000" dirty="0">
              <a:solidFill>
                <a:schemeClr val="tx1"/>
              </a:solidFill>
              <a:ea typeface="Univers 57 Condensed" charset="0"/>
              <a:cs typeface="Univers 57 Condensed" charset="0"/>
            </a:endParaRPr>
          </a:p>
          <a:p>
            <a:pPr marL="285750" indent="-285750" algn="just">
              <a:spcAft>
                <a:spcPct val="0"/>
              </a:spcAft>
              <a:buClrTx/>
              <a:buSzTx/>
              <a:buFont typeface="Arial" charset="0"/>
              <a:buChar char="•"/>
            </a:pPr>
            <a:endParaRPr lang="es-ES_tradnl" altLang="es-ES_tradnl" sz="18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180492"/>
            <a:ext cx="4968552" cy="301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9101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320</TotalTime>
  <Words>1124</Words>
  <Application>Microsoft Macintosh PowerPoint</Application>
  <PresentationFormat>Presentación en pantalla (4:3)</PresentationFormat>
  <Paragraphs>120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Forma de onda</vt:lpstr>
      <vt:lpstr>Falta antideportiva (UF)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 DE LUCAS DE LUCAS</dc:creator>
  <cp:lastModifiedBy>usuario</cp:lastModifiedBy>
  <cp:revision>18</cp:revision>
  <dcterms:created xsi:type="dcterms:W3CDTF">2017-02-27T16:17:01Z</dcterms:created>
  <dcterms:modified xsi:type="dcterms:W3CDTF">2017-10-02T17:55:44Z</dcterms:modified>
</cp:coreProperties>
</file>